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Raleway"/>
      <p:regular r:id="rId11"/>
      <p:bold r:id="rId12"/>
      <p:italic r:id="rId13"/>
      <p:boldItalic r:id="rId14"/>
    </p:embeddedFont>
    <p:embeddedFont>
      <p:font typeface="La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aleway-regular.fntdata"/><Relationship Id="rId10" Type="http://schemas.openxmlformats.org/officeDocument/2006/relationships/slide" Target="slides/slide5.xml"/><Relationship Id="rId13" Type="http://schemas.openxmlformats.org/officeDocument/2006/relationships/font" Target="fonts/Raleway-italic.fntdata"/><Relationship Id="rId12" Type="http://schemas.openxmlformats.org/officeDocument/2006/relationships/font" Target="fonts/Raleway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Lato-regular.fntdata"/><Relationship Id="rId14" Type="http://schemas.openxmlformats.org/officeDocument/2006/relationships/font" Target="fonts/Raleway-boldItalic.fntdata"/><Relationship Id="rId17" Type="http://schemas.openxmlformats.org/officeDocument/2006/relationships/font" Target="fonts/Lato-italic.fntdata"/><Relationship Id="rId16" Type="http://schemas.openxmlformats.org/officeDocument/2006/relationships/font" Target="fonts/La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La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cb254d90fe_0_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cb254d90fe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def5f2f585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def5f2f585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def5f2f585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def5f2f58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def5f2f585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def5f2f585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def5f2f585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def5f2f58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oogle Shape;11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" name="Google Shape;13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" name="Google Shape;14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DFE8"/>
              </a:buClr>
              <a:buSzPts val="1800"/>
              <a:buNone/>
              <a:defRPr b="1">
                <a:solidFill>
                  <a:srgbClr val="98DFE8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71;p11"/>
          <p:cNvCxnSpPr/>
          <p:nvPr/>
        </p:nvCxnSpPr>
        <p:spPr>
          <a:xfrm flipH="1" rot="10800000">
            <a:off x="2010925" y="4739875"/>
            <a:ext cx="6711000" cy="12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2" name="Google Shape;72;p11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3" name="Google Shape;73;p11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Google Shape;76;p12"/>
          <p:cNvCxnSpPr/>
          <p:nvPr/>
        </p:nvCxnSpPr>
        <p:spPr>
          <a:xfrm flipH="1" rot="10800000">
            <a:off x="2182800" y="4740150"/>
            <a:ext cx="6539100" cy="63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" name="Google Shape;77;p12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8" name="Google Shape;78;p12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Lato"/>
              <a:buNone/>
              <a:defRPr sz="9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79" name="Google Shape;79;p12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 algn="ctr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" name="Google Shape;83;p13"/>
          <p:cNvSpPr/>
          <p:nvPr/>
        </p:nvSpPr>
        <p:spPr>
          <a:xfrm>
            <a:off x="55350" y="3448050"/>
            <a:ext cx="1879500" cy="163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partan"/>
              <a:ea typeface="Spartan"/>
              <a:cs typeface="Spartan"/>
              <a:sym typeface="Spart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Google Shape;18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" name="Google Shape;19;p3"/>
          <p:cNvCxnSpPr/>
          <p:nvPr/>
        </p:nvCxnSpPr>
        <p:spPr>
          <a:xfrm flipH="1" rot="10800000">
            <a:off x="2079675" y="4739950"/>
            <a:ext cx="6642300" cy="297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" name="Google Shape;20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Google Shape;23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" name="Google Shape;25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" name="Google Shape;26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Google Shape;30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" name="Google Shape;32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" name="Google Shape;33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TITLE_AND_TWO_COLUMNS_1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Google Shape;38;p6"/>
          <p:cNvCxnSpPr/>
          <p:nvPr/>
        </p:nvCxnSpPr>
        <p:spPr>
          <a:xfrm flipH="1" rot="10800000">
            <a:off x="254250" y="405750"/>
            <a:ext cx="8310900" cy="99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6"/>
          <p:cNvSpPr txBox="1"/>
          <p:nvPr>
            <p:ph type="title"/>
          </p:nvPr>
        </p:nvSpPr>
        <p:spPr>
          <a:xfrm>
            <a:off x="410950" y="575950"/>
            <a:ext cx="76284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411100" y="1544775"/>
            <a:ext cx="25527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6"/>
          <p:cNvSpPr txBox="1"/>
          <p:nvPr>
            <p:ph idx="2" type="body"/>
          </p:nvPr>
        </p:nvSpPr>
        <p:spPr>
          <a:xfrm>
            <a:off x="6111475" y="1544775"/>
            <a:ext cx="27468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" name="Google Shape;43;p6"/>
          <p:cNvSpPr/>
          <p:nvPr/>
        </p:nvSpPr>
        <p:spPr>
          <a:xfrm>
            <a:off x="55350" y="3448050"/>
            <a:ext cx="1879500" cy="163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3072675" y="1544775"/>
            <a:ext cx="28368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cxnSp>
        <p:nvCxnSpPr>
          <p:cNvPr id="45" name="Google Shape;45;p6"/>
          <p:cNvCxnSpPr/>
          <p:nvPr/>
        </p:nvCxnSpPr>
        <p:spPr>
          <a:xfrm flipH="1">
            <a:off x="2958250" y="1187450"/>
            <a:ext cx="5400" cy="171930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" name="Google Shape;46;p6"/>
          <p:cNvCxnSpPr/>
          <p:nvPr/>
        </p:nvCxnSpPr>
        <p:spPr>
          <a:xfrm>
            <a:off x="6018525" y="1185350"/>
            <a:ext cx="300" cy="172350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" name="Google Shape;47;p6"/>
          <p:cNvCxnSpPr/>
          <p:nvPr/>
        </p:nvCxnSpPr>
        <p:spPr>
          <a:xfrm flipH="1" rot="10800000">
            <a:off x="254250" y="4880600"/>
            <a:ext cx="8310900" cy="99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6"/>
          <p:cNvSpPr txBox="1"/>
          <p:nvPr/>
        </p:nvSpPr>
        <p:spPr>
          <a:xfrm>
            <a:off x="411100" y="1211350"/>
            <a:ext cx="2263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b="1" lang="en" sz="1600"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rPr>
              <a:t>Focus Area 1</a:t>
            </a:r>
            <a:endParaRPr b="1" sz="1600">
              <a:solidFill>
                <a:schemeClr val="accen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49" name="Google Shape;49;p6"/>
          <p:cNvSpPr txBox="1"/>
          <p:nvPr/>
        </p:nvSpPr>
        <p:spPr>
          <a:xfrm>
            <a:off x="6111475" y="1211350"/>
            <a:ext cx="2263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b="1" lang="en" sz="1600"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rPr>
              <a:t>Focus Area 3 </a:t>
            </a:r>
            <a:endParaRPr b="1" sz="1600">
              <a:solidFill>
                <a:schemeClr val="accen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50" name="Google Shape;50;p6"/>
          <p:cNvSpPr txBox="1"/>
          <p:nvPr/>
        </p:nvSpPr>
        <p:spPr>
          <a:xfrm>
            <a:off x="3036225" y="1211350"/>
            <a:ext cx="2263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b="1" lang="en" sz="1600"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rPr>
              <a:t>Focus Area 2</a:t>
            </a:r>
            <a:endParaRPr b="1" sz="1800">
              <a:solidFill>
                <a:schemeClr val="accen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" name="Google Shape;56;p8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7" name="Google Shape;57;p8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98DFE8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Google Shape;60;p9"/>
          <p:cNvCxnSpPr/>
          <p:nvPr/>
        </p:nvCxnSpPr>
        <p:spPr>
          <a:xfrm>
            <a:off x="425198" y="415650"/>
            <a:ext cx="846600" cy="54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" name="Google Shape;61;p9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5A4C0"/>
              </a:buClr>
              <a:buSzPts val="4800"/>
              <a:buNone/>
              <a:defRPr sz="4800">
                <a:solidFill>
                  <a:srgbClr val="05A4C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5" name="Google Shape;65;p1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6" name="Google Shape;66;p10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8" name="Google Shape;68;p1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■"/>
              <a:defRPr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rtan"/>
              <a:buNone/>
              <a:defRPr sz="30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Spartan"/>
              <a:buChar char="●"/>
              <a:defRPr b="1" sz="1800">
                <a:solidFill>
                  <a:srgbClr val="434343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Spartan"/>
              <a:buChar char="○"/>
              <a:defRPr>
                <a:solidFill>
                  <a:srgbClr val="434343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indent="-3111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Spartan"/>
              <a:buChar char="■"/>
              <a:defRPr sz="13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artan"/>
              <a:buChar char="●"/>
              <a:defRPr sz="12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artan"/>
              <a:buChar char="○"/>
              <a:defRPr sz="12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 title="Democracy-Resource-Hub Logo-Square.jpeg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100825" y="3514926"/>
            <a:ext cx="1774050" cy="148717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/>
          <p:nvPr>
            <p:ph idx="2" type="body"/>
          </p:nvPr>
        </p:nvSpPr>
        <p:spPr>
          <a:xfrm>
            <a:off x="215275" y="977900"/>
            <a:ext cx="8030100" cy="36918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/>
              <a:t>Quadrant 1 Partners</a:t>
            </a:r>
            <a:endParaRPr b="0" sz="15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t/>
            </a:r>
            <a:endParaRPr b="0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/>
              <a:t>Quadrant 2 Partners</a:t>
            </a:r>
            <a:endParaRPr b="0" sz="15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t/>
            </a:r>
            <a:endParaRPr b="0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/>
              <a:t>Quadrant 4 Partners</a:t>
            </a:r>
            <a:endParaRPr b="0" sz="15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t/>
            </a:r>
            <a:endParaRPr b="0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/>
              <a:t>Ring 1 Partners</a:t>
            </a:r>
            <a:endParaRPr b="0" sz="15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t/>
            </a:r>
            <a:endParaRPr b="0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/>
              <a:t>Ring 2 Partners</a:t>
            </a:r>
            <a:endParaRPr b="0" sz="15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t/>
            </a:r>
            <a:endParaRPr b="0" sz="1500"/>
          </a:p>
        </p:txBody>
      </p:sp>
      <p:sp>
        <p:nvSpPr>
          <p:cNvPr id="89" name="Google Shape;89;p14"/>
          <p:cNvSpPr txBox="1"/>
          <p:nvPr>
            <p:ph type="title"/>
          </p:nvPr>
        </p:nvSpPr>
        <p:spPr>
          <a:xfrm>
            <a:off x="409350" y="394100"/>
            <a:ext cx="8325300" cy="635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[Community Name]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90" name="Google Shape;90;p14" title="Community Mapping Tool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3448" y="913569"/>
            <a:ext cx="5749550" cy="3832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/>
          <p:nvPr>
            <p:ph type="title"/>
          </p:nvPr>
        </p:nvSpPr>
        <p:spPr>
          <a:xfrm>
            <a:off x="411875" y="399073"/>
            <a:ext cx="8325300" cy="635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Where Should We Focus?</a:t>
            </a:r>
            <a:endParaRPr sz="2800"/>
          </a:p>
        </p:txBody>
      </p:sp>
      <p:sp>
        <p:nvSpPr>
          <p:cNvPr id="96" name="Google Shape;96;p15"/>
          <p:cNvSpPr txBox="1"/>
          <p:nvPr>
            <p:ph idx="2" type="body"/>
          </p:nvPr>
        </p:nvSpPr>
        <p:spPr>
          <a:xfrm>
            <a:off x="217800" y="890713"/>
            <a:ext cx="8642400" cy="35076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1"/>
                </a:solidFill>
              </a:rPr>
              <a:t>Look for “Community Centers of Power” - orgs &amp; spaces that demonstrate…</a:t>
            </a:r>
            <a:endParaRPr sz="17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B3B3B"/>
                </a:solidFill>
              </a:rPr>
              <a:t>Accountability</a:t>
            </a:r>
            <a:endParaRPr sz="1500">
              <a:solidFill>
                <a:srgbClr val="3B3B3B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1500"/>
              <a:buChar char="●"/>
            </a:pPr>
            <a:r>
              <a:rPr b="0" lang="en" sz="1500">
                <a:solidFill>
                  <a:srgbClr val="3B3B3B"/>
                </a:solidFill>
              </a:rPr>
              <a:t>Responsive to the people they claim to represent</a:t>
            </a:r>
            <a:endParaRPr b="0" sz="1500">
              <a:solidFill>
                <a:srgbClr val="3B3B3B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1500"/>
              <a:buChar char="●"/>
            </a:pPr>
            <a:r>
              <a:rPr b="0" lang="en" sz="1500">
                <a:solidFill>
                  <a:srgbClr val="3B3B3B"/>
                </a:solidFill>
              </a:rPr>
              <a:t>Part of the community fabric - not serving “from above or below”</a:t>
            </a:r>
            <a:endParaRPr b="0" sz="1500">
              <a:solidFill>
                <a:srgbClr val="3B3B3B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1500"/>
              <a:buChar char="●"/>
            </a:pPr>
            <a:r>
              <a:rPr b="0" lang="en" sz="1500">
                <a:solidFill>
                  <a:srgbClr val="3B3B3B"/>
                </a:solidFill>
              </a:rPr>
              <a:t>Reflective of the full diversity of the community</a:t>
            </a:r>
            <a:endParaRPr b="0" sz="1500">
              <a:solidFill>
                <a:srgbClr val="3B3B3B"/>
              </a:solidFill>
            </a:endParaRPr>
          </a:p>
        </p:txBody>
      </p:sp>
      <p:sp>
        <p:nvSpPr>
          <p:cNvPr id="97" name="Google Shape;97;p15"/>
          <p:cNvSpPr txBox="1"/>
          <p:nvPr>
            <p:ph idx="2" type="body"/>
          </p:nvPr>
        </p:nvSpPr>
        <p:spPr>
          <a:xfrm>
            <a:off x="217800" y="2569423"/>
            <a:ext cx="8755500" cy="1532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B3B3B"/>
                </a:solidFill>
              </a:rPr>
              <a:t>Belonging </a:t>
            </a:r>
            <a:endParaRPr sz="1500">
              <a:solidFill>
                <a:srgbClr val="3B3B3B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1500"/>
              <a:buChar char="●"/>
            </a:pPr>
            <a:r>
              <a:rPr b="0" lang="en" sz="1500">
                <a:solidFill>
                  <a:srgbClr val="3B3B3B"/>
                </a:solidFill>
              </a:rPr>
              <a:t>Anyone can take part &amp; feel like they are welcome</a:t>
            </a:r>
            <a:endParaRPr b="0" sz="1500">
              <a:solidFill>
                <a:srgbClr val="3B3B3B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1500"/>
              <a:buChar char="●"/>
            </a:pPr>
            <a:r>
              <a:rPr b="0" lang="en" sz="1500">
                <a:solidFill>
                  <a:srgbClr val="3B3B3B"/>
                </a:solidFill>
              </a:rPr>
              <a:t>Everyone can access all parts of the work / space</a:t>
            </a:r>
            <a:endParaRPr b="0" sz="1500">
              <a:solidFill>
                <a:srgbClr val="3B3B3B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1500"/>
              <a:buChar char="●"/>
            </a:pPr>
            <a:r>
              <a:rPr b="0" lang="en" sz="1500">
                <a:solidFill>
                  <a:srgbClr val="3B3B3B"/>
                </a:solidFill>
              </a:rPr>
              <a:t>Central to the community fabric / life</a:t>
            </a:r>
            <a:endParaRPr b="0" sz="1500">
              <a:solidFill>
                <a:srgbClr val="3B3B3B"/>
              </a:solidFill>
            </a:endParaRPr>
          </a:p>
        </p:txBody>
      </p:sp>
      <p:sp>
        <p:nvSpPr>
          <p:cNvPr id="98" name="Google Shape;98;p15"/>
          <p:cNvSpPr txBox="1"/>
          <p:nvPr>
            <p:ph idx="2" type="body"/>
          </p:nvPr>
        </p:nvSpPr>
        <p:spPr>
          <a:xfrm>
            <a:off x="170675" y="3690045"/>
            <a:ext cx="8642400" cy="3507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B3B3B"/>
                </a:solidFill>
              </a:rPr>
              <a:t>Co-Creation</a:t>
            </a:r>
            <a:endParaRPr sz="1500">
              <a:solidFill>
                <a:srgbClr val="3B3B3B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1500"/>
              <a:buChar char="●"/>
            </a:pPr>
            <a:r>
              <a:rPr b="0" lang="en" sz="1500">
                <a:solidFill>
                  <a:srgbClr val="3B3B3B"/>
                </a:solidFill>
              </a:rPr>
              <a:t>People help make things together &amp; retain the value of what’s made</a:t>
            </a:r>
            <a:endParaRPr b="0" sz="1500">
              <a:solidFill>
                <a:srgbClr val="3B3B3B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1500"/>
              <a:buChar char="●"/>
            </a:pPr>
            <a:r>
              <a:rPr b="0" lang="en" sz="1500">
                <a:solidFill>
                  <a:srgbClr val="3B3B3B"/>
                </a:solidFill>
              </a:rPr>
              <a:t>Anyone can help set the agenda or participate in leadership </a:t>
            </a:r>
            <a:endParaRPr b="0" sz="1500">
              <a:solidFill>
                <a:srgbClr val="3B3B3B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1500"/>
              <a:buChar char="●"/>
            </a:pPr>
            <a:r>
              <a:rPr b="0" lang="en" sz="1500">
                <a:solidFill>
                  <a:srgbClr val="3B3B3B"/>
                </a:solidFill>
              </a:rPr>
              <a:t>Adaptive to new participants, challenges, and opportunities</a:t>
            </a:r>
            <a:endParaRPr b="0" sz="1500">
              <a:solidFill>
                <a:srgbClr val="3B3B3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0" sz="1500">
              <a:solidFill>
                <a:srgbClr val="3B3B3B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idx="2" type="body"/>
          </p:nvPr>
        </p:nvSpPr>
        <p:spPr>
          <a:xfrm>
            <a:off x="157050" y="1075825"/>
            <a:ext cx="8214000" cy="35076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3B3B3B"/>
                </a:solidFill>
              </a:rPr>
              <a:t>Choose a quadrant based on the following:</a:t>
            </a:r>
            <a:endParaRPr b="0" sz="1500">
              <a:solidFill>
                <a:srgbClr val="3B3B3B"/>
              </a:solidFill>
            </a:endParaRPr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Clr>
                <a:srgbClr val="3B3B3B"/>
              </a:buClr>
              <a:buSzPts val="1500"/>
              <a:buChar char="●"/>
            </a:pPr>
            <a:r>
              <a:rPr b="0" lang="en" sz="1500">
                <a:solidFill>
                  <a:srgbClr val="3B3B3B"/>
                </a:solidFill>
              </a:rPr>
              <a:t>How much trust or legitimacy does </a:t>
            </a:r>
            <a:br>
              <a:rPr b="0" lang="en" sz="1500">
                <a:solidFill>
                  <a:srgbClr val="3B3B3B"/>
                </a:solidFill>
              </a:rPr>
            </a:br>
            <a:r>
              <a:rPr b="0" lang="en" sz="1500">
                <a:solidFill>
                  <a:srgbClr val="3B3B3B"/>
                </a:solidFill>
              </a:rPr>
              <a:t>the org or partner already have?</a:t>
            </a:r>
            <a:endParaRPr b="0" sz="1500">
              <a:solidFill>
                <a:srgbClr val="3B3B3B"/>
              </a:solidFill>
            </a:endParaRPr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Clr>
                <a:srgbClr val="3B3B3B"/>
              </a:buClr>
              <a:buSzPts val="1500"/>
              <a:buChar char="●"/>
            </a:pPr>
            <a:r>
              <a:rPr b="0" lang="en" sz="1500">
                <a:solidFill>
                  <a:srgbClr val="3B3B3B"/>
                </a:solidFill>
              </a:rPr>
              <a:t>How much of an impact does their </a:t>
            </a:r>
            <a:br>
              <a:rPr b="0" lang="en" sz="1500">
                <a:solidFill>
                  <a:srgbClr val="3B3B3B"/>
                </a:solidFill>
              </a:rPr>
            </a:br>
            <a:r>
              <a:rPr b="0" lang="en" sz="1500">
                <a:solidFill>
                  <a:srgbClr val="3B3B3B"/>
                </a:solidFill>
              </a:rPr>
              <a:t>work have? </a:t>
            </a:r>
            <a:endParaRPr b="0" sz="1500">
              <a:solidFill>
                <a:srgbClr val="3B3B3B"/>
              </a:solidFill>
            </a:endParaRPr>
          </a:p>
          <a:p>
            <a:pPr indent="-323850" lvl="0" marL="457200" rtl="0" algn="l">
              <a:spcBef>
                <a:spcPts val="1000"/>
              </a:spcBef>
              <a:spcAft>
                <a:spcPts val="1000"/>
              </a:spcAft>
              <a:buClr>
                <a:srgbClr val="3B3B3B"/>
              </a:buClr>
              <a:buSzPts val="1500"/>
              <a:buChar char="●"/>
            </a:pPr>
            <a:r>
              <a:rPr b="0" lang="en" sz="1500">
                <a:solidFill>
                  <a:srgbClr val="3B3B3B"/>
                </a:solidFill>
              </a:rPr>
              <a:t>How much capacity do they have </a:t>
            </a:r>
            <a:br>
              <a:rPr b="0" lang="en" sz="1500">
                <a:solidFill>
                  <a:srgbClr val="3B3B3B"/>
                </a:solidFill>
              </a:rPr>
            </a:br>
            <a:r>
              <a:rPr b="0" lang="en" sz="1500">
                <a:solidFill>
                  <a:srgbClr val="3B3B3B"/>
                </a:solidFill>
              </a:rPr>
              <a:t>to do their work (and/or new work)?</a:t>
            </a:r>
            <a:endParaRPr b="0"/>
          </a:p>
        </p:txBody>
      </p:sp>
      <p:sp>
        <p:nvSpPr>
          <p:cNvPr id="104" name="Google Shape;104;p16"/>
          <p:cNvSpPr txBox="1"/>
          <p:nvPr>
            <p:ph type="title"/>
          </p:nvPr>
        </p:nvSpPr>
        <p:spPr>
          <a:xfrm>
            <a:off x="409350" y="477600"/>
            <a:ext cx="8325300" cy="6354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Prioritizing Potential Partners </a:t>
            </a:r>
            <a:endParaRPr sz="2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pic>
        <p:nvPicPr>
          <p:cNvPr id="105" name="Google Shape;105;p16" title="Community Mapping Quadrants.png"/>
          <p:cNvPicPr preferRelativeResize="0"/>
          <p:nvPr/>
        </p:nvPicPr>
        <p:blipFill rotWithShape="1">
          <a:blip r:embed="rId3">
            <a:alphaModFix/>
          </a:blip>
          <a:srcRect b="0" l="7242" r="8746" t="0"/>
          <a:stretch/>
        </p:blipFill>
        <p:spPr>
          <a:xfrm>
            <a:off x="4389623" y="1075825"/>
            <a:ext cx="4750874" cy="376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>
            <p:ph type="title"/>
          </p:nvPr>
        </p:nvSpPr>
        <p:spPr>
          <a:xfrm>
            <a:off x="224075" y="4600190"/>
            <a:ext cx="8325300" cy="5433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 </a:t>
            </a:r>
            <a:endParaRPr sz="2800"/>
          </a:p>
        </p:txBody>
      </p:sp>
      <p:pic>
        <p:nvPicPr>
          <p:cNvPr id="111" name="Google Shape;111;p17" title="Community Mapping Circle.png"/>
          <p:cNvPicPr preferRelativeResize="0"/>
          <p:nvPr/>
        </p:nvPicPr>
        <p:blipFill rotWithShape="1">
          <a:blip r:embed="rId3">
            <a:alphaModFix/>
          </a:blip>
          <a:srcRect b="0" l="15985" r="15291" t="0"/>
          <a:stretch/>
        </p:blipFill>
        <p:spPr>
          <a:xfrm>
            <a:off x="4852975" y="738175"/>
            <a:ext cx="4939325" cy="4790126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7"/>
          <p:cNvSpPr txBox="1"/>
          <p:nvPr>
            <p:ph idx="2" type="body"/>
          </p:nvPr>
        </p:nvSpPr>
        <p:spPr>
          <a:xfrm>
            <a:off x="70675" y="863800"/>
            <a:ext cx="4782300" cy="39264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</a:rPr>
              <a:t>Choose a“ring” based on</a:t>
            </a:r>
            <a:r>
              <a:rPr lang="en" sz="1300" u="sng">
                <a:solidFill>
                  <a:schemeClr val="accent1"/>
                </a:solidFill>
              </a:rPr>
              <a:t> how well they align with our values &amp; self-interests</a:t>
            </a:r>
            <a:r>
              <a:rPr lang="en" sz="1300">
                <a:solidFill>
                  <a:schemeClr val="accent1"/>
                </a:solidFill>
              </a:rPr>
              <a:t>:</a:t>
            </a:r>
            <a:endParaRPr sz="13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B3B3B"/>
                </a:solidFill>
              </a:rPr>
              <a:t>1. </a:t>
            </a:r>
            <a:r>
              <a:rPr lang="en" sz="1200">
                <a:solidFill>
                  <a:srgbClr val="3B3B3B"/>
                </a:solidFill>
              </a:rPr>
              <a:t>Core Leaders: </a:t>
            </a:r>
            <a:r>
              <a:rPr b="0" lang="en" sz="1200">
                <a:solidFill>
                  <a:srgbClr val="3B3B3B"/>
                </a:solidFill>
              </a:rPr>
              <a:t>take responsibility for leading and guiding the organization, its work, and its people.</a:t>
            </a:r>
            <a:endParaRPr b="0" sz="1200">
              <a:solidFill>
                <a:srgbClr val="3B3B3B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B3B3B"/>
                </a:solidFill>
              </a:rPr>
              <a:t>2. Very Aligned / Potential Leaders: </a:t>
            </a:r>
            <a:r>
              <a:rPr b="0" lang="en" sz="1200">
                <a:solidFill>
                  <a:srgbClr val="3B3B3B"/>
                </a:solidFill>
              </a:rPr>
              <a:t> people who are active participants and also take on some leadership tasks, but would not (yet?) participate as full leaders.</a:t>
            </a:r>
            <a:endParaRPr b="0" sz="1200">
              <a:solidFill>
                <a:srgbClr val="3B3B3B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B3B3B"/>
                </a:solidFill>
              </a:rPr>
              <a:t>3. Somewhat Aligned / Active Participants:</a:t>
            </a:r>
            <a:r>
              <a:rPr b="0" lang="en" sz="1200">
                <a:solidFill>
                  <a:srgbClr val="3B3B3B"/>
                </a:solidFill>
              </a:rPr>
              <a:t> people who participate reliably in specific projects, activities, and/or events when asked, but would not (yet?) participate in leadership.</a:t>
            </a:r>
            <a:endParaRPr b="0" sz="1200">
              <a:solidFill>
                <a:srgbClr val="3B3B3B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B3B3B"/>
                </a:solidFill>
              </a:rPr>
              <a:t>4. Mixed Alignment / Passive supporters: </a:t>
            </a:r>
            <a:r>
              <a:rPr b="0" lang="en" sz="1200">
                <a:solidFill>
                  <a:srgbClr val="3B3B3B"/>
                </a:solidFill>
              </a:rPr>
              <a:t>people who claim to support the organization and its work, but cannot or would not (yet?) participate reliably.</a:t>
            </a:r>
            <a:endParaRPr b="0" sz="1200">
              <a:solidFill>
                <a:srgbClr val="3B3B3B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200">
                <a:solidFill>
                  <a:srgbClr val="3B3B3B"/>
                </a:solidFill>
              </a:rPr>
              <a:t>5. Unaligned / Non-Supporters:</a:t>
            </a:r>
            <a:r>
              <a:rPr b="0" lang="en" sz="1200">
                <a:solidFill>
                  <a:srgbClr val="3B3B3B"/>
                </a:solidFill>
              </a:rPr>
              <a:t> people who do not (yet?) support the organization and its work.</a:t>
            </a:r>
            <a:endParaRPr b="0" sz="1200">
              <a:solidFill>
                <a:srgbClr val="3B3B3B"/>
              </a:solidFill>
            </a:endParaRPr>
          </a:p>
        </p:txBody>
      </p:sp>
      <p:sp>
        <p:nvSpPr>
          <p:cNvPr id="113" name="Google Shape;113;p17"/>
          <p:cNvSpPr txBox="1"/>
          <p:nvPr>
            <p:ph type="title"/>
          </p:nvPr>
        </p:nvSpPr>
        <p:spPr>
          <a:xfrm>
            <a:off x="409350" y="375515"/>
            <a:ext cx="8325300" cy="543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Assessing Alignment</a:t>
            </a:r>
            <a:endParaRPr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>
            <p:ph idx="2" type="body"/>
          </p:nvPr>
        </p:nvSpPr>
        <p:spPr>
          <a:xfrm>
            <a:off x="215275" y="1162200"/>
            <a:ext cx="8030100" cy="35076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</a:rPr>
              <a:t>Combine the tools and prioritize </a:t>
            </a:r>
            <a:br>
              <a:rPr lang="en" sz="1800">
                <a:solidFill>
                  <a:schemeClr val="accent1"/>
                </a:solidFill>
              </a:rPr>
            </a:br>
            <a:r>
              <a:rPr lang="en" sz="1800">
                <a:solidFill>
                  <a:schemeClr val="accent1"/>
                </a:solidFill>
              </a:rPr>
              <a:t>partners accordingly</a:t>
            </a:r>
            <a:endParaRPr sz="1800">
              <a:solidFill>
                <a:schemeClr val="accent1"/>
              </a:solidFill>
            </a:endParaRPr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b="0" lang="en" sz="1500"/>
              <a:t>Choose the quadrant first</a:t>
            </a:r>
            <a:endParaRPr b="0" sz="1500"/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b="0" lang="en" sz="1500"/>
              <a:t>Then plot them based on </a:t>
            </a:r>
            <a:br>
              <a:rPr b="0" lang="en" sz="1500"/>
            </a:br>
            <a:r>
              <a:rPr b="0" lang="en" sz="1500"/>
              <a:t>the “rings”</a:t>
            </a:r>
            <a:endParaRPr b="0" sz="1500"/>
          </a:p>
          <a:p>
            <a:pPr indent="-323850" lvl="0" marL="457200" rtl="0" algn="l">
              <a:spcBef>
                <a:spcPts val="1000"/>
              </a:spcBef>
              <a:spcAft>
                <a:spcPts val="1000"/>
              </a:spcAft>
              <a:buSzPts val="1500"/>
              <a:buChar char="●"/>
            </a:pPr>
            <a:r>
              <a:rPr b="0" lang="en" sz="1500"/>
              <a:t>Prioritize your outreach and</a:t>
            </a:r>
            <a:br>
              <a:rPr b="0" lang="en" sz="1500"/>
            </a:br>
            <a:r>
              <a:rPr b="0" lang="en" sz="1500"/>
              <a:t>engagement based on the map</a:t>
            </a:r>
            <a:endParaRPr b="0" sz="1500"/>
          </a:p>
        </p:txBody>
      </p:sp>
      <p:sp>
        <p:nvSpPr>
          <p:cNvPr id="119" name="Google Shape;119;p18"/>
          <p:cNvSpPr txBox="1"/>
          <p:nvPr>
            <p:ph type="title"/>
          </p:nvPr>
        </p:nvSpPr>
        <p:spPr>
          <a:xfrm>
            <a:off x="409350" y="477600"/>
            <a:ext cx="8325300" cy="6354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Mapping Your Community</a:t>
            </a:r>
            <a:endParaRPr sz="2800"/>
          </a:p>
        </p:txBody>
      </p:sp>
      <p:pic>
        <p:nvPicPr>
          <p:cNvPr id="120" name="Google Shape;120;p18" title="Community Mapping Tool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9673" y="1012994"/>
            <a:ext cx="5749550" cy="383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8"/>
          <p:cNvSpPr/>
          <p:nvPr/>
        </p:nvSpPr>
        <p:spPr>
          <a:xfrm>
            <a:off x="6808275" y="2583525"/>
            <a:ext cx="227700" cy="1962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22" name="Google Shape;122;p18"/>
          <p:cNvSpPr/>
          <p:nvPr/>
        </p:nvSpPr>
        <p:spPr>
          <a:xfrm>
            <a:off x="6808275" y="3034325"/>
            <a:ext cx="227700" cy="1962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partan"/>
              <a:ea typeface="Spartan"/>
              <a:cs typeface="Spartan"/>
              <a:sym typeface="Spart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05A4C0"/>
      </a:dk1>
      <a:lt1>
        <a:srgbClr val="F4F5F6"/>
      </a:lt1>
      <a:dk2>
        <a:srgbClr val="98DFE8"/>
      </a:dk2>
      <a:lt2>
        <a:srgbClr val="757575"/>
      </a:lt2>
      <a:accent1>
        <a:srgbClr val="EB7965"/>
      </a:accent1>
      <a:accent2>
        <a:srgbClr val="EDF361"/>
      </a:accent2>
      <a:accent3>
        <a:srgbClr val="67BA86"/>
      </a:accent3>
      <a:accent4>
        <a:srgbClr val="FAA694"/>
      </a:accent4>
      <a:accent5>
        <a:srgbClr val="C3CACC"/>
      </a:accent5>
      <a:accent6>
        <a:srgbClr val="C8DA60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