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68" r:id="rId2"/>
    <p:sldId id="416" r:id="rId3"/>
    <p:sldId id="399" r:id="rId4"/>
    <p:sldId id="406" r:id="rId5"/>
    <p:sldId id="407" r:id="rId6"/>
    <p:sldId id="389" r:id="rId7"/>
    <p:sldId id="378" r:id="rId8"/>
    <p:sldId id="392" r:id="rId9"/>
    <p:sldId id="395" r:id="rId10"/>
    <p:sldId id="396" r:id="rId11"/>
    <p:sldId id="397" r:id="rId12"/>
    <p:sldId id="398" r:id="rId13"/>
    <p:sldId id="390" r:id="rId14"/>
    <p:sldId id="413" r:id="rId15"/>
  </p:sldIdLst>
  <p:sldSz cx="9144000" cy="6858000" type="screen4x3"/>
  <p:notesSz cx="7010400" cy="9296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4035"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08"/>
    </p:cViewPr>
  </p:sorterViewPr>
  <p:notesViewPr>
    <p:cSldViewPr>
      <p:cViewPr varScale="1">
        <p:scale>
          <a:sx n="59" d="100"/>
          <a:sy n="59" d="100"/>
        </p:scale>
        <p:origin x="-2508" y="-6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37624" cy="4648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1267" name="Rectangle 3"/>
          <p:cNvSpPr>
            <a:spLocks noGrp="1" noChangeArrowheads="1"/>
          </p:cNvSpPr>
          <p:nvPr>
            <p:ph type="dt" sz="quarter" idx="1"/>
          </p:nvPr>
        </p:nvSpPr>
        <p:spPr bwMode="auto">
          <a:xfrm>
            <a:off x="3972777" y="0"/>
            <a:ext cx="3037623" cy="4648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11268" name="Rectangle 4"/>
          <p:cNvSpPr>
            <a:spLocks noGrp="1" noChangeArrowheads="1"/>
          </p:cNvSpPr>
          <p:nvPr>
            <p:ph type="ftr" sz="quarter" idx="2"/>
          </p:nvPr>
        </p:nvSpPr>
        <p:spPr bwMode="auto">
          <a:xfrm>
            <a:off x="1" y="8831505"/>
            <a:ext cx="3037624" cy="464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1269" name="Rectangle 5"/>
          <p:cNvSpPr>
            <a:spLocks noGrp="1" noChangeArrowheads="1"/>
          </p:cNvSpPr>
          <p:nvPr>
            <p:ph type="sldNum" sz="quarter" idx="3"/>
          </p:nvPr>
        </p:nvSpPr>
        <p:spPr bwMode="auto">
          <a:xfrm>
            <a:off x="3972777" y="8831505"/>
            <a:ext cx="3037623" cy="464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75A2303-66FE-4EE9-AA29-6CB0396A2F3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37624" cy="4648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315" name="Rectangle 3"/>
          <p:cNvSpPr>
            <a:spLocks noGrp="1" noChangeArrowheads="1"/>
          </p:cNvSpPr>
          <p:nvPr>
            <p:ph type="dt" idx="1"/>
          </p:nvPr>
        </p:nvSpPr>
        <p:spPr bwMode="auto">
          <a:xfrm>
            <a:off x="3972777" y="0"/>
            <a:ext cx="3037623" cy="4648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18436"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35154" y="4416512"/>
            <a:ext cx="5140094" cy="41825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1" y="8831505"/>
            <a:ext cx="3037624" cy="464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319" name="Rectangle 7"/>
          <p:cNvSpPr>
            <a:spLocks noGrp="1" noChangeArrowheads="1"/>
          </p:cNvSpPr>
          <p:nvPr>
            <p:ph type="sldNum" sz="quarter" idx="5"/>
          </p:nvPr>
        </p:nvSpPr>
        <p:spPr bwMode="auto">
          <a:xfrm>
            <a:off x="3972777" y="8831505"/>
            <a:ext cx="3037623" cy="4648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ACC6690-A9EE-40B2-A031-AF188A90A4F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E29837C-CCF5-4493-A353-C022683B06A4}" type="slidenum">
              <a:rPr lang="en-GB" smtClean="0">
                <a:latin typeface="Times New Roman" pitchFamily="18" charset="0"/>
              </a:rPr>
              <a:pPr/>
              <a:t>7</a:t>
            </a:fld>
            <a:endParaRPr lang="en-GB">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GB">
                <a:latin typeface="Times New Roman" pitchFamily="18" charset="0"/>
              </a:rPr>
              <a:t>Aim to cut the jargon out of your writing or, at the very least, explain it to the reader. Similarly, be careful that your use of acronyms doesn’t alienate the reader. Either spell it out in full in the first instance, include a list of acronyms, or don’t use them at all.</a:t>
            </a:r>
          </a:p>
          <a:p>
            <a:endParaRPr lang="en-GB">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U:\LOGOS\New logos from intranet\jpgs\OsolhzB.jpg"/>
          <p:cNvPicPr>
            <a:picLocks noChangeAspect="1" noChangeArrowheads="1"/>
          </p:cNvPicPr>
          <p:nvPr/>
        </p:nvPicPr>
        <p:blipFill>
          <a:blip r:embed="rId2" cstate="print"/>
          <a:srcRect/>
          <a:stretch>
            <a:fillRect/>
          </a:stretch>
        </p:blipFill>
        <p:spPr bwMode="auto">
          <a:xfrm>
            <a:off x="6781800" y="6172200"/>
            <a:ext cx="1655763" cy="473075"/>
          </a:xfrm>
          <a:prstGeom prst="rect">
            <a:avLst/>
          </a:prstGeom>
          <a:noFill/>
          <a:ln w="9525">
            <a:noFill/>
            <a:miter lim="800000"/>
            <a:headEnd/>
            <a:tailEnd/>
          </a:ln>
        </p:spPr>
      </p:pic>
      <p:pic>
        <p:nvPicPr>
          <p:cNvPr id="5" name="Picture 8" descr="A:\OsolhzG.jpg"/>
          <p:cNvPicPr>
            <a:picLocks noChangeAspect="1" noChangeArrowheads="1"/>
          </p:cNvPicPr>
          <p:nvPr/>
        </p:nvPicPr>
        <p:blipFill>
          <a:blip r:embed="rId3" cstate="print"/>
          <a:srcRect/>
          <a:stretch>
            <a:fillRect/>
          </a:stretch>
        </p:blipFill>
        <p:spPr bwMode="hidden">
          <a:xfrm>
            <a:off x="6704013" y="6096000"/>
            <a:ext cx="1803400" cy="660400"/>
          </a:xfrm>
          <a:prstGeom prst="rect">
            <a:avLst/>
          </a:prstGeom>
          <a:noFill/>
          <a:ln w="9525">
            <a:noFill/>
            <a:miter lim="800000"/>
            <a:headEnd/>
            <a:tailEnd/>
          </a:ln>
        </p:spPr>
      </p:pic>
      <p:sp>
        <p:nvSpPr>
          <p:cNvPr id="7170" name="Rectangle 2"/>
          <p:cNvSpPr>
            <a:spLocks noGrp="1" noChangeArrowheads="1"/>
          </p:cNvSpPr>
          <p:nvPr>
            <p:ph type="ctrTitle"/>
          </p:nvPr>
        </p:nvSpPr>
        <p:spPr>
          <a:xfrm>
            <a:off x="685800" y="2286000"/>
            <a:ext cx="7772400" cy="1143000"/>
          </a:xfrm>
        </p:spPr>
        <p:txBody>
          <a:bodyPr/>
          <a:lstStyle>
            <a:lvl1pPr algn="ctr">
              <a:defRPr/>
            </a:lvl1pPr>
          </a:lstStyle>
          <a:p>
            <a:r>
              <a:rPr lang="en-GB"/>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2000"/>
            </a:lvl1pPr>
          </a:lstStyle>
          <a:p>
            <a:r>
              <a:rPr lang="en-GB"/>
              <a:t>Click to edit Master subtitle style</a:t>
            </a:r>
          </a:p>
        </p:txBody>
      </p:sp>
      <p:sp>
        <p:nvSpPr>
          <p:cNvPr id="6" name="Rectangle 4"/>
          <p:cNvSpPr>
            <a:spLocks noGrp="1" noChangeArrowheads="1"/>
          </p:cNvSpPr>
          <p:nvPr>
            <p:ph type="ftr" sz="quarter" idx="10"/>
          </p:nvPr>
        </p:nvSpPr>
        <p:spPr>
          <a:xfrm>
            <a:off x="3124200" y="6248400"/>
            <a:ext cx="2895600" cy="457200"/>
          </a:xfrm>
        </p:spPr>
        <p:txBody>
          <a:bodyPr/>
          <a:lstStyle>
            <a:lvl1pPr>
              <a:defRPr/>
            </a:lvl1pPr>
          </a:lstStyle>
          <a:p>
            <a:pPr>
              <a:defRPr/>
            </a:pPr>
            <a:endParaRPr lang="en-GB"/>
          </a:p>
        </p:txBody>
      </p:sp>
      <p:sp>
        <p:nvSpPr>
          <p:cNvPr id="7" name="Rectangle 5"/>
          <p:cNvSpPr>
            <a:spLocks noGrp="1" noChangeArrowheads="1"/>
          </p:cNvSpPr>
          <p:nvPr>
            <p:ph type="sldNum" sz="quarter" idx="11"/>
          </p:nvPr>
        </p:nvSpPr>
        <p:spPr>
          <a:xfrm>
            <a:off x="381000" y="6248400"/>
            <a:ext cx="1905000" cy="457200"/>
          </a:xfrm>
        </p:spPr>
        <p:txBody>
          <a:bodyPr/>
          <a:lstStyle>
            <a:lvl1pPr>
              <a:defRPr/>
            </a:lvl1pPr>
          </a:lstStyle>
          <a:p>
            <a:pPr>
              <a:defRPr/>
            </a:pPr>
            <a:fld id="{1465D67C-8612-4B87-9EF0-9E14C97EADD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BFB7D330-FF7E-4426-93B4-A8FFA498525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F6417FB5-2CCB-412D-98D4-C46D7376428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pPr lvl="0"/>
            <a:endParaRPr lang="en-GB" noProof="0"/>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F51CA7D5-1E3D-469C-B794-8A5E92104B5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0119F34D-42AF-434D-9E0C-C3820D00F1C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E2462FB9-A63C-4637-9ABE-E35BFF90282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ED9078A3-6BF6-4986-BAA2-C0DD3B1422F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4F0DEEA8-DFBE-4A2E-8261-3F357AC53E0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9D70F75C-DD9D-4F36-BF8C-05ECEDD1F31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FE791BC5-2C56-474E-A064-E7EB17D5F25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2996D653-7004-49D9-8EC6-07BDBF54398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1FB90077-C3A7-4ABC-BC89-5926DA5AD90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U:\LOGOS\New logos from intranet\jpgs\OsolhzB.jpg"/>
          <p:cNvPicPr>
            <a:picLocks noChangeAspect="1" noChangeArrowheads="1"/>
          </p:cNvPicPr>
          <p:nvPr/>
        </p:nvPicPr>
        <p:blipFill>
          <a:blip r:embed="rId14" cstate="print"/>
          <a:srcRect/>
          <a:stretch>
            <a:fillRect/>
          </a:stretch>
        </p:blipFill>
        <p:spPr bwMode="auto">
          <a:xfrm>
            <a:off x="6781800" y="6172200"/>
            <a:ext cx="1655763" cy="4730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n-GB"/>
          </a:p>
        </p:txBody>
      </p:sp>
      <p:sp>
        <p:nvSpPr>
          <p:cNvPr id="1030" name="Rectangle 6"/>
          <p:cNvSpPr>
            <a:spLocks noGrp="1" noChangeArrowheads="1"/>
          </p:cNvSpPr>
          <p:nvPr>
            <p:ph type="sldNum" sz="quarter" idx="4"/>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fld id="{81D68590-6999-4A2D-9BDA-C8CB698E1DC7}" type="slidenum">
              <a:rPr lang="en-GB"/>
              <a:pPr>
                <a:defRPr/>
              </a:pPr>
              <a:t>‹#›</a:t>
            </a:fld>
            <a:endParaRPr lang="en-GB"/>
          </a:p>
        </p:txBody>
      </p:sp>
      <p:pic>
        <p:nvPicPr>
          <p:cNvPr id="1031" name="Picture 11" descr="A:\OsolhzG.jpg"/>
          <p:cNvPicPr>
            <a:picLocks noChangeAspect="1" noChangeArrowheads="1"/>
          </p:cNvPicPr>
          <p:nvPr/>
        </p:nvPicPr>
        <p:blipFill>
          <a:blip r:embed="rId15" cstate="print"/>
          <a:srcRect/>
          <a:stretch>
            <a:fillRect/>
          </a:stretch>
        </p:blipFill>
        <p:spPr bwMode="hidden">
          <a:xfrm>
            <a:off x="6705600" y="6096000"/>
            <a:ext cx="1803400" cy="660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spcBef>
          <a:spcPct val="0"/>
        </a:spcBef>
        <a:spcAft>
          <a:spcPct val="0"/>
        </a:spcAft>
        <a:defRPr sz="2800">
          <a:solidFill>
            <a:srgbClr val="99CC00"/>
          </a:solidFill>
          <a:latin typeface="+mj-lt"/>
          <a:ea typeface="+mj-ea"/>
          <a:cs typeface="+mj-cs"/>
        </a:defRPr>
      </a:lvl1pPr>
      <a:lvl2pPr algn="l" rtl="0" eaLnBrk="0" fontAlgn="base" hangingPunct="0">
        <a:spcBef>
          <a:spcPct val="0"/>
        </a:spcBef>
        <a:spcAft>
          <a:spcPct val="0"/>
        </a:spcAft>
        <a:defRPr sz="2800">
          <a:solidFill>
            <a:srgbClr val="99CC00"/>
          </a:solidFill>
          <a:latin typeface="Arial Black" pitchFamily="34" charset="0"/>
        </a:defRPr>
      </a:lvl2pPr>
      <a:lvl3pPr algn="l" rtl="0" eaLnBrk="0" fontAlgn="base" hangingPunct="0">
        <a:spcBef>
          <a:spcPct val="0"/>
        </a:spcBef>
        <a:spcAft>
          <a:spcPct val="0"/>
        </a:spcAft>
        <a:defRPr sz="2800">
          <a:solidFill>
            <a:srgbClr val="99CC00"/>
          </a:solidFill>
          <a:latin typeface="Arial Black" pitchFamily="34" charset="0"/>
        </a:defRPr>
      </a:lvl3pPr>
      <a:lvl4pPr algn="l" rtl="0" eaLnBrk="0" fontAlgn="base" hangingPunct="0">
        <a:spcBef>
          <a:spcPct val="0"/>
        </a:spcBef>
        <a:spcAft>
          <a:spcPct val="0"/>
        </a:spcAft>
        <a:defRPr sz="2800">
          <a:solidFill>
            <a:srgbClr val="99CC00"/>
          </a:solidFill>
          <a:latin typeface="Arial Black" pitchFamily="34" charset="0"/>
        </a:defRPr>
      </a:lvl4pPr>
      <a:lvl5pPr algn="l" rtl="0" eaLnBrk="0" fontAlgn="base" hangingPunct="0">
        <a:spcBef>
          <a:spcPct val="0"/>
        </a:spcBef>
        <a:spcAft>
          <a:spcPct val="0"/>
        </a:spcAft>
        <a:defRPr sz="2800">
          <a:solidFill>
            <a:srgbClr val="99CC00"/>
          </a:solidFill>
          <a:latin typeface="Arial Black" pitchFamily="34" charset="0"/>
        </a:defRPr>
      </a:lvl5pPr>
      <a:lvl6pPr marL="457200" algn="l" rtl="0" eaLnBrk="0" fontAlgn="base" hangingPunct="0">
        <a:spcBef>
          <a:spcPct val="0"/>
        </a:spcBef>
        <a:spcAft>
          <a:spcPct val="0"/>
        </a:spcAft>
        <a:defRPr sz="2800">
          <a:solidFill>
            <a:srgbClr val="99CC00"/>
          </a:solidFill>
          <a:latin typeface="Arial Black" pitchFamily="34" charset="0"/>
        </a:defRPr>
      </a:lvl6pPr>
      <a:lvl7pPr marL="914400" algn="l" rtl="0" eaLnBrk="0" fontAlgn="base" hangingPunct="0">
        <a:spcBef>
          <a:spcPct val="0"/>
        </a:spcBef>
        <a:spcAft>
          <a:spcPct val="0"/>
        </a:spcAft>
        <a:defRPr sz="2800">
          <a:solidFill>
            <a:srgbClr val="99CC00"/>
          </a:solidFill>
          <a:latin typeface="Arial Black" pitchFamily="34" charset="0"/>
        </a:defRPr>
      </a:lvl7pPr>
      <a:lvl8pPr marL="1371600" algn="l" rtl="0" eaLnBrk="0" fontAlgn="base" hangingPunct="0">
        <a:spcBef>
          <a:spcPct val="0"/>
        </a:spcBef>
        <a:spcAft>
          <a:spcPct val="0"/>
        </a:spcAft>
        <a:defRPr sz="2800">
          <a:solidFill>
            <a:srgbClr val="99CC00"/>
          </a:solidFill>
          <a:latin typeface="Arial Black" pitchFamily="34" charset="0"/>
        </a:defRPr>
      </a:lvl8pPr>
      <a:lvl9pPr marL="1828800" algn="l" rtl="0" eaLnBrk="0" fontAlgn="base" hangingPunct="0">
        <a:spcBef>
          <a:spcPct val="0"/>
        </a:spcBef>
        <a:spcAft>
          <a:spcPct val="0"/>
        </a:spcAft>
        <a:defRPr sz="2800">
          <a:solidFill>
            <a:srgbClr val="99CC00"/>
          </a:solidFill>
          <a:latin typeface="Arial Black" pitchFamily="34" charset="0"/>
        </a:defRPr>
      </a:lvl9pPr>
    </p:titleStyle>
    <p:bodyStyle>
      <a:lvl1pPr marL="766763" indent="-766763" algn="l" rtl="0" eaLnBrk="0" fontAlgn="base" hangingPunct="0">
        <a:spcBef>
          <a:spcPct val="20000"/>
        </a:spcBef>
        <a:spcAft>
          <a:spcPct val="0"/>
        </a:spcAft>
        <a:buClr>
          <a:schemeClr val="tx1"/>
        </a:buClr>
        <a:buFont typeface="Wingdings" pitchFamily="2" charset="2"/>
        <a:buChar char="l"/>
        <a:defRPr sz="2400">
          <a:solidFill>
            <a:schemeClr val="tx1"/>
          </a:solidFill>
          <a:latin typeface="+mn-lt"/>
          <a:ea typeface="+mn-ea"/>
          <a:cs typeface="+mn-cs"/>
        </a:defRPr>
      </a:lvl1pPr>
      <a:lvl2pPr marL="1243013" indent="-285750" algn="l" rtl="0" eaLnBrk="0" fontAlgn="base" hangingPunct="0">
        <a:spcBef>
          <a:spcPct val="20000"/>
        </a:spcBef>
        <a:spcAft>
          <a:spcPct val="0"/>
        </a:spcAft>
        <a:buChar char="–"/>
        <a:defRPr sz="2200">
          <a:solidFill>
            <a:schemeClr val="tx1"/>
          </a:solidFill>
          <a:latin typeface="+mn-lt"/>
        </a:defRPr>
      </a:lvl2pPr>
      <a:lvl3pPr marL="1662113" indent="-228600" algn="l" rtl="0" eaLnBrk="0" fontAlgn="base" hangingPunct="0">
        <a:spcBef>
          <a:spcPct val="20000"/>
        </a:spcBef>
        <a:spcAft>
          <a:spcPct val="0"/>
        </a:spcAft>
        <a:buChar char="•"/>
        <a:defRPr sz="2000">
          <a:solidFill>
            <a:schemeClr val="tx1"/>
          </a:solidFill>
          <a:latin typeface="+mn-lt"/>
        </a:defRPr>
      </a:lvl3pPr>
      <a:lvl4pPr marL="2081213" indent="-228600" algn="l" rtl="0" eaLnBrk="0" fontAlgn="base" hangingPunct="0">
        <a:spcBef>
          <a:spcPct val="20000"/>
        </a:spcBef>
        <a:spcAft>
          <a:spcPct val="0"/>
        </a:spcAft>
        <a:buChar char="–"/>
        <a:defRPr sz="2000">
          <a:solidFill>
            <a:schemeClr val="tx1"/>
          </a:solidFill>
          <a:latin typeface="+mn-lt"/>
        </a:defRPr>
      </a:lvl4pPr>
      <a:lvl5pPr marL="2500313" indent="-228600" algn="l" rtl="0" eaLnBrk="0" fontAlgn="base" hangingPunct="0">
        <a:spcBef>
          <a:spcPct val="20000"/>
        </a:spcBef>
        <a:spcAft>
          <a:spcPct val="0"/>
        </a:spcAft>
        <a:buChar char="»"/>
        <a:defRPr sz="2000">
          <a:solidFill>
            <a:srgbClr val="99FF66"/>
          </a:solidFill>
          <a:latin typeface="Times New Roman" pitchFamily="18" charset="0"/>
        </a:defRPr>
      </a:lvl5pPr>
      <a:lvl6pPr marL="2957513" indent="-228600" algn="l" rtl="0" eaLnBrk="0" fontAlgn="base" hangingPunct="0">
        <a:spcBef>
          <a:spcPct val="20000"/>
        </a:spcBef>
        <a:spcAft>
          <a:spcPct val="0"/>
        </a:spcAft>
        <a:buChar char="»"/>
        <a:defRPr sz="2000">
          <a:solidFill>
            <a:srgbClr val="99FF66"/>
          </a:solidFill>
          <a:latin typeface="Times New Roman" pitchFamily="18" charset="0"/>
        </a:defRPr>
      </a:lvl6pPr>
      <a:lvl7pPr marL="3414713" indent="-228600" algn="l" rtl="0" eaLnBrk="0" fontAlgn="base" hangingPunct="0">
        <a:spcBef>
          <a:spcPct val="20000"/>
        </a:spcBef>
        <a:spcAft>
          <a:spcPct val="0"/>
        </a:spcAft>
        <a:buChar char="»"/>
        <a:defRPr sz="2000">
          <a:solidFill>
            <a:srgbClr val="99FF66"/>
          </a:solidFill>
          <a:latin typeface="Times New Roman" pitchFamily="18" charset="0"/>
        </a:defRPr>
      </a:lvl7pPr>
      <a:lvl8pPr marL="3871913" indent="-228600" algn="l" rtl="0" eaLnBrk="0" fontAlgn="base" hangingPunct="0">
        <a:spcBef>
          <a:spcPct val="20000"/>
        </a:spcBef>
        <a:spcAft>
          <a:spcPct val="0"/>
        </a:spcAft>
        <a:buChar char="»"/>
        <a:defRPr sz="2000">
          <a:solidFill>
            <a:srgbClr val="99FF66"/>
          </a:solidFill>
          <a:latin typeface="Times New Roman" pitchFamily="18" charset="0"/>
        </a:defRPr>
      </a:lvl8pPr>
      <a:lvl9pPr marL="4329113" indent="-228600" algn="l" rtl="0" eaLnBrk="0" fontAlgn="base" hangingPunct="0">
        <a:spcBef>
          <a:spcPct val="20000"/>
        </a:spcBef>
        <a:spcAft>
          <a:spcPct val="0"/>
        </a:spcAft>
        <a:buChar char="»"/>
        <a:defRPr sz="2000">
          <a:solidFill>
            <a:srgbClr val="99FF66"/>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xfamblogs.org/fp2p/street-spirit-a-book-about-protest-that-both-moved-me-to-tears-and-really-bugged-me/" TargetMode="External"/><Relationship Id="rId2" Type="http://schemas.openxmlformats.org/officeDocument/2006/relationships/hyperlink" Target="http://oxfamblogs.org/fp2p/digested-read-3-new-papers-on-measuring-womens-empowerment-gender-and-isis-and-womens-rights-in-the-middle-east-and-north-africa/" TargetMode="External"/><Relationship Id="rId1" Type="http://schemas.openxmlformats.org/officeDocument/2006/relationships/slideLayout" Target="../slideLayouts/slideLayout2.xml"/><Relationship Id="rId4" Type="http://schemas.openxmlformats.org/officeDocument/2006/relationships/hyperlink" Target="http://oxfamblogs.org/fp2p/the-policy-funnel-a-way-to-sharpen-up-our-advocac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oxfamblogs.org/fp2p/njoki-njehu-on-inequality-and-african-feminism-podcast-transcript/" TargetMode="External"/><Relationship Id="rId2" Type="http://schemas.openxmlformats.org/officeDocument/2006/relationships/hyperlink" Target="http://oxfamblogs.org/fp2p/research-into-use-how-can-climate-change-researchers-have-more-impact/" TargetMode="External"/><Relationship Id="rId1" Type="http://schemas.openxmlformats.org/officeDocument/2006/relationships/slideLayout" Target="../slideLayouts/slideLayout2.xml"/><Relationship Id="rId4" Type="http://schemas.openxmlformats.org/officeDocument/2006/relationships/hyperlink" Target="https://youtu.be/ZiI2Aq2HG7Y?list=UUCftgsFVGiAihCJu-HhR4dQ"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oxfamblogs.org/fp2p/christmas-special-what-happens-when-an-ngo-edits-the-ten-commandments/" TargetMode="External"/><Relationship Id="rId2" Type="http://schemas.openxmlformats.org/officeDocument/2006/relationships/hyperlink" Target="http://oxfamblogs.org/fp2p/the-unvarnished-project-cyc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ytimes.com/2017/07/31/opinion/republicans-trumpcare-obamacare-li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xfamblogs.org/fp2p/loneliness-love-anger-and-activism/" TargetMode="External"/><Relationship Id="rId2" Type="http://schemas.openxmlformats.org/officeDocument/2006/relationships/hyperlink" Target="http://oxfamblogs.org/fp2p/here-are-some-of-the-books-that-changed-my-life-what-are-yours/" TargetMode="External"/><Relationship Id="rId1" Type="http://schemas.openxmlformats.org/officeDocument/2006/relationships/slideLayout" Target="../slideLayouts/slideLayout2.xml"/><Relationship Id="rId5" Type="http://schemas.openxmlformats.org/officeDocument/2006/relationships/hyperlink" Target="http://oxfamblogs.org/fp2p/draft-paper-on-adaptive-management-in-oxfam-all-comments-welcome/" TargetMode="External"/><Relationship Id="rId4" Type="http://schemas.openxmlformats.org/officeDocument/2006/relationships/hyperlink" Target="http://oxfamblogs.org/fp2p/how-can-the-anti-corruption-movement-sharpen-up-its-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143000"/>
          </a:xfrm>
        </p:spPr>
        <p:txBody>
          <a:bodyPr/>
          <a:lstStyle/>
          <a:p>
            <a:r>
              <a:rPr lang="en-GB" dirty="0"/>
              <a:t>Better Blogging</a:t>
            </a:r>
            <a:br>
              <a:rPr lang="en-GB" dirty="0"/>
            </a:br>
            <a:r>
              <a:rPr lang="en-GB" dirty="0"/>
              <a:t>Duncan Green</a:t>
            </a:r>
          </a:p>
        </p:txBody>
      </p:sp>
      <p:pic>
        <p:nvPicPr>
          <p:cNvPr id="4" name="Picture 3" descr="dog_blog_cartoon.jpg"/>
          <p:cNvPicPr>
            <a:picLocks noChangeAspect="1"/>
          </p:cNvPicPr>
          <p:nvPr/>
        </p:nvPicPr>
        <p:blipFill>
          <a:blip r:embed="rId2" cstate="print"/>
          <a:stretch>
            <a:fillRect/>
          </a:stretch>
        </p:blipFill>
        <p:spPr>
          <a:xfrm>
            <a:off x="1835696" y="1844824"/>
            <a:ext cx="5400600" cy="43924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Stuff you’re are already reading (or want to)</a:t>
            </a:r>
          </a:p>
        </p:txBody>
      </p:sp>
      <p:sp>
        <p:nvSpPr>
          <p:cNvPr id="3" name="Content Placeholder 2"/>
          <p:cNvSpPr>
            <a:spLocks noGrp="1"/>
          </p:cNvSpPr>
          <p:nvPr>
            <p:ph idx="1"/>
          </p:nvPr>
        </p:nvSpPr>
        <p:spPr/>
        <p:txBody>
          <a:bodyPr/>
          <a:lstStyle/>
          <a:p>
            <a:pPr marL="766763" lvl="1" indent="-766763">
              <a:buClr>
                <a:schemeClr val="tx1"/>
              </a:buClr>
              <a:buFont typeface="Wingdings" pitchFamily="2" charset="2"/>
              <a:buChar char="l"/>
            </a:pPr>
            <a:r>
              <a:rPr lang="en-GB" dirty="0"/>
              <a:t>Grey Literature: </a:t>
            </a:r>
            <a:r>
              <a:rPr lang="en-GB" dirty="0">
                <a:hlinkClick r:id="rId2"/>
              </a:rPr>
              <a:t>Skim, (Exec) Sum, link and spin</a:t>
            </a:r>
            <a:endParaRPr lang="en-GB" dirty="0"/>
          </a:p>
          <a:p>
            <a:pPr marL="766763" lvl="1" indent="-766763">
              <a:buClr>
                <a:schemeClr val="tx1"/>
              </a:buClr>
              <a:buFont typeface="Wingdings" pitchFamily="2" charset="2"/>
              <a:buChar char="l"/>
            </a:pPr>
            <a:r>
              <a:rPr lang="en-GB" dirty="0">
                <a:hlinkClick r:id="rId3"/>
              </a:rPr>
              <a:t>Book Reviews</a:t>
            </a:r>
            <a:endParaRPr lang="en-GB" dirty="0"/>
          </a:p>
          <a:p>
            <a:pPr marL="766763" lvl="1" indent="-766763">
              <a:buClr>
                <a:schemeClr val="tx1"/>
              </a:buClr>
              <a:buFont typeface="Wingdings" pitchFamily="2" charset="2"/>
              <a:buChar char="l"/>
            </a:pPr>
            <a:r>
              <a:rPr lang="en-GB" dirty="0">
                <a:hlinkClick r:id="rId4"/>
              </a:rPr>
              <a:t>Good Graphics</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Trips to interesting places</a:t>
            </a:r>
          </a:p>
        </p:txBody>
      </p:sp>
      <p:sp>
        <p:nvSpPr>
          <p:cNvPr id="3" name="Content Placeholder 2"/>
          <p:cNvSpPr>
            <a:spLocks noGrp="1"/>
          </p:cNvSpPr>
          <p:nvPr>
            <p:ph idx="1"/>
          </p:nvPr>
        </p:nvSpPr>
        <p:spPr/>
        <p:txBody>
          <a:bodyPr/>
          <a:lstStyle/>
          <a:p>
            <a:pPr marL="766763" lvl="1" indent="-766763">
              <a:buClr>
                <a:schemeClr val="tx1"/>
              </a:buClr>
              <a:buFont typeface="Wingdings" pitchFamily="2" charset="2"/>
              <a:buChar char="l"/>
            </a:pPr>
            <a:r>
              <a:rPr lang="en-GB" dirty="0"/>
              <a:t>the </a:t>
            </a:r>
            <a:r>
              <a:rPr lang="en-GB" dirty="0">
                <a:hlinkClick r:id="rId2"/>
              </a:rPr>
              <a:t>field trip conversation</a:t>
            </a:r>
            <a:r>
              <a:rPr lang="en-GB" dirty="0"/>
              <a:t> or Back to Office report</a:t>
            </a:r>
          </a:p>
          <a:p>
            <a:pPr marL="766763" lvl="1" indent="-766763">
              <a:buClr>
                <a:schemeClr val="tx1"/>
              </a:buClr>
              <a:buFont typeface="Wingdings" pitchFamily="2" charset="2"/>
              <a:buChar char="l"/>
            </a:pPr>
            <a:r>
              <a:rPr lang="en-GB" dirty="0"/>
              <a:t>Get the phone out </a:t>
            </a:r>
            <a:r>
              <a:rPr lang="en-GB" dirty="0">
                <a:hlinkClick r:id="rId3"/>
              </a:rPr>
              <a:t>record a podcast </a:t>
            </a:r>
            <a:r>
              <a:rPr lang="en-GB" dirty="0"/>
              <a:t>or </a:t>
            </a:r>
            <a:r>
              <a:rPr lang="en-GB" dirty="0">
                <a:hlinkClick r:id="rId4"/>
              </a:rPr>
              <a:t>vlog</a:t>
            </a:r>
            <a:r>
              <a:rPr lang="en-GB" dirty="0"/>
              <a:t>!</a:t>
            </a:r>
          </a:p>
          <a:p>
            <a:pPr marL="766763" lvl="1" indent="-766763">
              <a:buClr>
                <a:schemeClr val="tx1"/>
              </a:buClr>
              <a:buFont typeface="Wingdings" pitchFamily="2" charset="2"/>
              <a:buChar char="l"/>
            </a:pP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Having Fun</a:t>
            </a:r>
          </a:p>
        </p:txBody>
      </p:sp>
      <p:sp>
        <p:nvSpPr>
          <p:cNvPr id="3" name="Content Placeholder 2"/>
          <p:cNvSpPr>
            <a:spLocks noGrp="1"/>
          </p:cNvSpPr>
          <p:nvPr>
            <p:ph idx="1"/>
          </p:nvPr>
        </p:nvSpPr>
        <p:spPr/>
        <p:txBody>
          <a:bodyPr/>
          <a:lstStyle/>
          <a:p>
            <a:r>
              <a:rPr lang="en-GB" dirty="0"/>
              <a:t>Use </a:t>
            </a:r>
            <a:r>
              <a:rPr lang="en-GB" dirty="0">
                <a:hlinkClick r:id="rId2"/>
              </a:rPr>
              <a:t>twitter </a:t>
            </a:r>
            <a:r>
              <a:rPr lang="en-GB" dirty="0"/>
              <a:t>or </a:t>
            </a:r>
            <a:r>
              <a:rPr lang="en-GB" dirty="0">
                <a:hlinkClick r:id="rId3"/>
              </a:rPr>
              <a:t>beer </a:t>
            </a:r>
            <a:r>
              <a:rPr lang="en-GB" dirty="0" err="1">
                <a:hlinkClick r:id="rId3"/>
              </a:rPr>
              <a:t>convos</a:t>
            </a:r>
            <a:r>
              <a:rPr lang="en-GB" dirty="0">
                <a:hlinkClick r:id="rId3"/>
              </a:rPr>
              <a:t> </a:t>
            </a:r>
            <a:r>
              <a:rPr lang="en-GB" dirty="0"/>
              <a:t>to generate </a:t>
            </a:r>
            <a:r>
              <a:rPr lang="en-GB" dirty="0" err="1"/>
              <a:t>listicles</a:t>
            </a:r>
            <a:r>
              <a:rPr lang="en-GB" dirty="0"/>
              <a:t> and funnies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&amp; Decoration</a:t>
            </a:r>
          </a:p>
        </p:txBody>
      </p:sp>
      <p:sp>
        <p:nvSpPr>
          <p:cNvPr id="3" name="Content Placeholder 2"/>
          <p:cNvSpPr>
            <a:spLocks noGrp="1"/>
          </p:cNvSpPr>
          <p:nvPr>
            <p:ph idx="1"/>
          </p:nvPr>
        </p:nvSpPr>
        <p:spPr/>
        <p:txBody>
          <a:bodyPr/>
          <a:lstStyle/>
          <a:p>
            <a:r>
              <a:rPr lang="en-GB" dirty="0"/>
              <a:t>The title is the gateway – </a:t>
            </a:r>
            <a:r>
              <a:rPr lang="en-GB" dirty="0">
                <a:hlinkClick r:id="rId2"/>
              </a:rPr>
              <a:t>work on it</a:t>
            </a:r>
            <a:endParaRPr lang="en-GB" dirty="0"/>
          </a:p>
          <a:p>
            <a:r>
              <a:rPr lang="en-GB" dirty="0"/>
              <a:t>People jump out quickly, so no throat clearing – identify the Big Idea in first </a:t>
            </a:r>
            <a:r>
              <a:rPr lang="en-GB" dirty="0" err="1"/>
              <a:t>para</a:t>
            </a:r>
            <a:endParaRPr lang="en-GB" dirty="0"/>
          </a:p>
          <a:p>
            <a:r>
              <a:rPr lang="en-GB" dirty="0"/>
              <a:t>Less is more (same reason) 500 – 1200 words </a:t>
            </a:r>
          </a:p>
          <a:p>
            <a:r>
              <a:rPr lang="en-GB" dirty="0"/>
              <a:t>Graphics, cartoons, photos</a:t>
            </a:r>
          </a:p>
          <a:p>
            <a:r>
              <a:rPr lang="en-GB" dirty="0"/>
              <a:t>Links save space and people appreciate them (avoid footnotes)</a:t>
            </a:r>
          </a:p>
          <a:p>
            <a:r>
              <a:rPr lang="en-GB" dirty="0"/>
              <a:t>Short </a:t>
            </a:r>
            <a:r>
              <a:rPr lang="en-GB" dirty="0" err="1"/>
              <a:t>paras</a:t>
            </a:r>
            <a:endParaRPr lang="en-GB" dirty="0"/>
          </a:p>
          <a:p>
            <a:endParaRPr lang="en-GB" dirty="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6" y="11974"/>
            <a:ext cx="7772400" cy="1143000"/>
          </a:xfrm>
        </p:spPr>
        <p:txBody>
          <a:bodyPr/>
          <a:lstStyle/>
          <a:p>
            <a:r>
              <a:rPr lang="en-GB" dirty="0"/>
              <a:t>Enough Talk</a:t>
            </a:r>
          </a:p>
        </p:txBody>
      </p:sp>
      <p:sp>
        <p:nvSpPr>
          <p:cNvPr id="3" name="Subtitle 2"/>
          <p:cNvSpPr>
            <a:spLocks noGrp="1"/>
          </p:cNvSpPr>
          <p:nvPr>
            <p:ph type="subTitle" idx="1"/>
          </p:nvPr>
        </p:nvSpPr>
        <p:spPr>
          <a:xfrm>
            <a:off x="-1916" y="836712"/>
            <a:ext cx="9145916" cy="1752600"/>
          </a:xfrm>
        </p:spPr>
        <p:txBody>
          <a:bodyPr/>
          <a:lstStyle/>
          <a:p>
            <a:r>
              <a:rPr lang="en-GB" dirty="0"/>
              <a:t>Time for Action: Over to you!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260455"/>
            <a:ext cx="6948264" cy="5610723"/>
          </a:xfrm>
          <a:prstGeom prst="rect">
            <a:avLst/>
          </a:prstGeom>
        </p:spPr>
      </p:pic>
    </p:spTree>
    <p:extLst>
      <p:ext uri="{BB962C8B-B14F-4D97-AF65-F5344CB8AC3E}">
        <p14:creationId xmlns:p14="http://schemas.microsoft.com/office/powerpoint/2010/main" val="280528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is me</a:t>
            </a:r>
          </a:p>
        </p:txBody>
      </p:sp>
      <p:sp>
        <p:nvSpPr>
          <p:cNvPr id="5" name="Content Placeholder 4"/>
          <p:cNvSpPr>
            <a:spLocks noGrp="1"/>
          </p:cNvSpPr>
          <p:nvPr>
            <p:ph idx="1"/>
          </p:nvPr>
        </p:nvSpPr>
        <p:spPr>
          <a:xfrm>
            <a:off x="685800" y="4653136"/>
            <a:ext cx="7772400" cy="1519808"/>
          </a:xfrm>
        </p:spPr>
        <p:txBody>
          <a:bodyPr/>
          <a:lstStyle/>
          <a:p>
            <a:r>
              <a:rPr lang="en-GB" dirty="0"/>
              <a:t>But how about you?</a:t>
            </a:r>
          </a:p>
          <a:p>
            <a:r>
              <a:rPr lang="en-GB" dirty="0"/>
              <a:t>Who’s written a blog before? How was it?</a:t>
            </a:r>
          </a:p>
        </p:txBody>
      </p:sp>
      <p:pic>
        <p:nvPicPr>
          <p:cNvPr id="6" name="Content Placeholder 3"/>
          <p:cNvPicPr>
            <a:picLocks noChangeAspect="1"/>
          </p:cNvPicPr>
          <p:nvPr/>
        </p:nvPicPr>
        <p:blipFill>
          <a:blip r:embed="rId2"/>
          <a:stretch>
            <a:fillRect/>
          </a:stretch>
        </p:blipFill>
        <p:spPr bwMode="auto">
          <a:xfrm>
            <a:off x="755575" y="1556792"/>
            <a:ext cx="5860743" cy="3096344"/>
          </a:xfrm>
          <a:prstGeom prst="rect">
            <a:avLst/>
          </a:prstGeom>
          <a:noFill/>
          <a:ln w="9525">
            <a:noFill/>
            <a:miter lim="800000"/>
            <a:headEnd/>
            <a:tailEnd/>
          </a:ln>
        </p:spPr>
      </p:pic>
    </p:spTree>
    <p:extLst>
      <p:ext uri="{BB962C8B-B14F-4D97-AF65-F5344CB8AC3E}">
        <p14:creationId xmlns:p14="http://schemas.microsoft.com/office/powerpoint/2010/main" val="326648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blog?</a:t>
            </a:r>
          </a:p>
        </p:txBody>
      </p:sp>
      <p:sp>
        <p:nvSpPr>
          <p:cNvPr id="3" name="Content Placeholder 2"/>
          <p:cNvSpPr>
            <a:spLocks noGrp="1"/>
          </p:cNvSpPr>
          <p:nvPr>
            <p:ph idx="1"/>
          </p:nvPr>
        </p:nvSpPr>
        <p:spPr/>
        <p:txBody>
          <a:bodyPr/>
          <a:lstStyle/>
          <a:p>
            <a:r>
              <a:rPr lang="en-GB" dirty="0"/>
              <a:t>A web log</a:t>
            </a:r>
          </a:p>
          <a:p>
            <a:r>
              <a:rPr lang="en-GB" dirty="0"/>
              <a:t>= a diary</a:t>
            </a:r>
          </a:p>
          <a:p>
            <a:r>
              <a:rPr lang="en-GB" dirty="0"/>
              <a:t>= an informal chat with friends and/or yourself</a:t>
            </a:r>
          </a:p>
          <a:p>
            <a:r>
              <a:rPr lang="en-GB" dirty="0"/>
              <a:t>So write like you talk (the hardest thing for academics – imagine a specific, </a:t>
            </a:r>
            <a:r>
              <a:rPr lang="en-GB"/>
              <a:t>intelligent non-academic </a:t>
            </a:r>
            <a:r>
              <a:rPr lang="en-GB" dirty="0"/>
              <a:t>friend. If you have any.)</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blog? Evidence from World Bank</a:t>
            </a:r>
          </a:p>
        </p:txBody>
      </p:sp>
      <p:sp>
        <p:nvSpPr>
          <p:cNvPr id="3" name="Content Placeholder 2"/>
          <p:cNvSpPr>
            <a:spLocks noGrp="1"/>
          </p:cNvSpPr>
          <p:nvPr>
            <p:ph idx="1"/>
          </p:nvPr>
        </p:nvSpPr>
        <p:spPr>
          <a:xfrm>
            <a:off x="31280" y="1628800"/>
            <a:ext cx="7772400" cy="4114800"/>
          </a:xfrm>
        </p:spPr>
        <p:txBody>
          <a:bodyPr>
            <a:normAutofit/>
          </a:bodyPr>
          <a:lstStyle/>
          <a:p>
            <a:r>
              <a:rPr lang="en-GB" dirty="0"/>
              <a:t>‘Blogging about a paper causes </a:t>
            </a:r>
            <a:r>
              <a:rPr lang="en-GB" dirty="0">
                <a:solidFill>
                  <a:srgbClr val="FF0000"/>
                </a:solidFill>
              </a:rPr>
              <a:t>a large increase in the number of abstract views and downloads in same month</a:t>
            </a:r>
            <a:r>
              <a:rPr lang="en-GB" dirty="0"/>
              <a:t>’. </a:t>
            </a:r>
          </a:p>
          <a:p>
            <a:r>
              <a:rPr lang="en-GB" dirty="0"/>
              <a:t>These </a:t>
            </a:r>
            <a:r>
              <a:rPr lang="en-GB" dirty="0">
                <a:solidFill>
                  <a:srgbClr val="FF0000"/>
                </a:solidFill>
              </a:rPr>
              <a:t>increases are massive compared to the typical abstract views and downloads </a:t>
            </a:r>
            <a:r>
              <a:rPr lang="en-GB" dirty="0"/>
              <a:t>these papers get - one blog post in Freakonomics is equivalent to 3 years of abstract views.’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1642" y="4293096"/>
            <a:ext cx="4202358" cy="2668498"/>
          </a:xfrm>
          <a:prstGeom prst="rect">
            <a:avLst/>
          </a:prstGeom>
        </p:spPr>
      </p:pic>
    </p:spTree>
    <p:extLst>
      <p:ext uri="{BB962C8B-B14F-4D97-AF65-F5344CB8AC3E}">
        <p14:creationId xmlns:p14="http://schemas.microsoft.com/office/powerpoint/2010/main" val="337021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Benefits</a:t>
            </a:r>
          </a:p>
        </p:txBody>
      </p:sp>
      <p:sp>
        <p:nvSpPr>
          <p:cNvPr id="3" name="Content Placeholder 2"/>
          <p:cNvSpPr>
            <a:spLocks noGrp="1"/>
          </p:cNvSpPr>
          <p:nvPr>
            <p:ph idx="1"/>
          </p:nvPr>
        </p:nvSpPr>
        <p:spPr/>
        <p:txBody>
          <a:bodyPr/>
          <a:lstStyle/>
          <a:p>
            <a:r>
              <a:rPr lang="en-GB" dirty="0"/>
              <a:t>Makes you think harder</a:t>
            </a:r>
          </a:p>
          <a:p>
            <a:r>
              <a:rPr lang="en-GB" dirty="0"/>
              <a:t>Career: networking and profile</a:t>
            </a:r>
          </a:p>
          <a:p>
            <a:r>
              <a:rPr lang="en-GB" dirty="0"/>
              <a:t>Archive of your thinking</a:t>
            </a:r>
          </a:p>
          <a:p>
            <a:r>
              <a:rPr lang="en-GB" dirty="0"/>
              <a:t>Free books (aka review copies)</a:t>
            </a:r>
          </a:p>
        </p:txBody>
      </p:sp>
    </p:spTree>
    <p:extLst>
      <p:ext uri="{BB962C8B-B14F-4D97-AF65-F5344CB8AC3E}">
        <p14:creationId xmlns:p14="http://schemas.microsoft.com/office/powerpoint/2010/main" val="96289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GB" dirty="0"/>
              <a:t>Style: Do’s and Don’ts</a:t>
            </a:r>
          </a:p>
        </p:txBody>
      </p:sp>
      <p:sp>
        <p:nvSpPr>
          <p:cNvPr id="3" name="Content Placeholder 2"/>
          <p:cNvSpPr>
            <a:spLocks noGrp="1"/>
          </p:cNvSpPr>
          <p:nvPr>
            <p:ph idx="1"/>
          </p:nvPr>
        </p:nvSpPr>
        <p:spPr>
          <a:xfrm>
            <a:off x="755576" y="1196752"/>
            <a:ext cx="7772400" cy="4114800"/>
          </a:xfrm>
        </p:spPr>
        <p:txBody>
          <a:bodyPr/>
          <a:lstStyle/>
          <a:p>
            <a:r>
              <a:rPr lang="en-GB" dirty="0"/>
              <a:t>Jump between writer and reader – you have to be in both places</a:t>
            </a:r>
          </a:p>
          <a:p>
            <a:r>
              <a:rPr lang="en-GB" dirty="0"/>
              <a:t>Love the reader – reach out to them; don’t be scared</a:t>
            </a:r>
          </a:p>
          <a:p>
            <a:r>
              <a:rPr lang="en-GB" dirty="0"/>
              <a:t>Interact: reply to comments, run polls.</a:t>
            </a:r>
          </a:p>
          <a:p>
            <a:r>
              <a:rPr lang="en-GB" dirty="0"/>
              <a:t>Be human: Ask questions, admit confusion and doubt, be funny if that’s your thing</a:t>
            </a:r>
          </a:p>
          <a:p>
            <a:r>
              <a:rPr lang="en-GB" dirty="0"/>
              <a:t>Don’t be pompous – </a:t>
            </a:r>
            <a:r>
              <a:rPr lang="en-GB" u="sng" dirty="0"/>
              <a:t>never </a:t>
            </a:r>
            <a:r>
              <a:rPr lang="en-GB" dirty="0"/>
              <a:t>say ‘Oxfam/LSE thinks/believes’; ‘the IMF must…. etc’!</a:t>
            </a:r>
          </a:p>
          <a:p>
            <a:r>
              <a:rPr lang="en-GB" dirty="0"/>
              <a:t>And above all, avoid…..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609600"/>
            <a:ext cx="7772400" cy="609600"/>
          </a:xfrm>
        </p:spPr>
        <p:txBody>
          <a:bodyPr>
            <a:normAutofit/>
          </a:bodyPr>
          <a:lstStyle/>
          <a:p>
            <a:r>
              <a:rPr lang="en-GB" dirty="0"/>
              <a:t>The curse of </a:t>
            </a:r>
            <a:r>
              <a:rPr lang="en-GB" dirty="0" err="1"/>
              <a:t>devspeak</a:t>
            </a:r>
            <a:endParaRPr lang="en-GB" dirty="0"/>
          </a:p>
        </p:txBody>
      </p:sp>
      <p:pic>
        <p:nvPicPr>
          <p:cNvPr id="27651" name="Picture 5" descr="CNV00018"/>
          <p:cNvPicPr>
            <a:picLocks noGrp="1" noChangeAspect="1" noChangeArrowheads="1"/>
          </p:cNvPicPr>
          <p:nvPr>
            <p:ph idx="1"/>
          </p:nvPr>
        </p:nvPicPr>
        <p:blipFill>
          <a:blip r:embed="rId3" cstate="print"/>
          <a:srcRect/>
          <a:stretch>
            <a:fillRect/>
          </a:stretch>
        </p:blipFill>
        <p:spPr>
          <a:xfrm>
            <a:off x="685800" y="1219200"/>
            <a:ext cx="7467600" cy="5003800"/>
          </a:xfrm>
          <a:noFill/>
        </p:spPr>
      </p:pic>
      <p:sp>
        <p:nvSpPr>
          <p:cNvPr id="27652" name="AutoShape 6"/>
          <p:cNvSpPr>
            <a:spLocks noChangeArrowheads="1"/>
          </p:cNvSpPr>
          <p:nvPr/>
        </p:nvSpPr>
        <p:spPr bwMode="auto">
          <a:xfrm>
            <a:off x="990600" y="1371600"/>
            <a:ext cx="3657600" cy="1600200"/>
          </a:xfrm>
          <a:prstGeom prst="wedgeRectCallout">
            <a:avLst>
              <a:gd name="adj1" fmla="val 67449"/>
              <a:gd name="adj2" fmla="val 26884"/>
            </a:avLst>
          </a:prstGeom>
          <a:solidFill>
            <a:srgbClr val="FFFFFF"/>
          </a:solidFill>
          <a:ln w="9525">
            <a:solidFill>
              <a:schemeClr val="tx1"/>
            </a:solidFill>
            <a:miter lim="800000"/>
            <a:headEnd/>
            <a:tailEnd/>
          </a:ln>
        </p:spPr>
        <p:txBody>
          <a:bodyPr/>
          <a:lstStyle/>
          <a:p>
            <a:pPr algn="ctr"/>
            <a:endParaRPr lang="en-US">
              <a:latin typeface="Times New Roman" pitchFamily="18" charset="0"/>
            </a:endParaRPr>
          </a:p>
        </p:txBody>
      </p:sp>
      <p:sp>
        <p:nvSpPr>
          <p:cNvPr id="27653" name="Text Box 7"/>
          <p:cNvSpPr txBox="1">
            <a:spLocks noChangeArrowheads="1"/>
          </p:cNvSpPr>
          <p:nvPr/>
        </p:nvSpPr>
        <p:spPr bwMode="auto">
          <a:xfrm>
            <a:off x="990600" y="1447800"/>
            <a:ext cx="3744913" cy="1200329"/>
          </a:xfrm>
          <a:prstGeom prst="rect">
            <a:avLst/>
          </a:prstGeom>
          <a:noFill/>
          <a:ln w="9525">
            <a:noFill/>
            <a:miter lim="800000"/>
            <a:headEnd/>
            <a:tailEnd/>
          </a:ln>
        </p:spPr>
        <p:txBody>
          <a:bodyPr>
            <a:spAutoFit/>
          </a:bodyPr>
          <a:lstStyle/>
          <a:p>
            <a:r>
              <a:rPr lang="en-GB" b="1" dirty="0">
                <a:latin typeface="Times New Roman" pitchFamily="18" charset="0"/>
              </a:rPr>
              <a:t>Oxfam has promised us</a:t>
            </a:r>
          </a:p>
          <a:p>
            <a:r>
              <a:rPr lang="en-GB" b="1" dirty="0">
                <a:latin typeface="Times New Roman" pitchFamily="18" charset="0"/>
              </a:rPr>
              <a:t>“appropriate agricultural </a:t>
            </a:r>
          </a:p>
          <a:p>
            <a:r>
              <a:rPr lang="en-GB" b="1" dirty="0">
                <a:latin typeface="Times New Roman" pitchFamily="18" charset="0"/>
              </a:rPr>
              <a:t>inputs and extension services…”</a:t>
            </a:r>
          </a:p>
          <a:p>
            <a:endParaRPr lang="en-GB" dirty="0">
              <a:latin typeface="Times New Roman" pitchFamily="18" charset="0"/>
            </a:endParaRPr>
          </a:p>
        </p:txBody>
      </p:sp>
      <p:sp>
        <p:nvSpPr>
          <p:cNvPr id="27654" name="AutoShape 8"/>
          <p:cNvSpPr>
            <a:spLocks noChangeArrowheads="1"/>
          </p:cNvSpPr>
          <p:nvPr/>
        </p:nvSpPr>
        <p:spPr bwMode="auto">
          <a:xfrm>
            <a:off x="990600" y="3657600"/>
            <a:ext cx="2438400" cy="1371600"/>
          </a:xfrm>
          <a:prstGeom prst="wedgeRectCallout">
            <a:avLst>
              <a:gd name="adj1" fmla="val 79690"/>
              <a:gd name="adj2" fmla="val -38079"/>
            </a:avLst>
          </a:prstGeom>
          <a:solidFill>
            <a:srgbClr val="FFFFFF"/>
          </a:solidFill>
          <a:ln w="9525">
            <a:solidFill>
              <a:schemeClr val="tx1"/>
            </a:solidFill>
            <a:miter lim="800000"/>
            <a:headEnd/>
            <a:tailEnd/>
          </a:ln>
        </p:spPr>
        <p:txBody>
          <a:bodyPr/>
          <a:lstStyle/>
          <a:p>
            <a:pPr algn="ctr"/>
            <a:endParaRPr lang="en-US">
              <a:latin typeface="Times New Roman" pitchFamily="18" charset="0"/>
            </a:endParaRPr>
          </a:p>
        </p:txBody>
      </p:sp>
      <p:sp>
        <p:nvSpPr>
          <p:cNvPr id="27655" name="Text Box 9"/>
          <p:cNvSpPr txBox="1">
            <a:spLocks noChangeArrowheads="1"/>
          </p:cNvSpPr>
          <p:nvPr/>
        </p:nvSpPr>
        <p:spPr bwMode="auto">
          <a:xfrm>
            <a:off x="990600" y="3733800"/>
            <a:ext cx="1742785" cy="923330"/>
          </a:xfrm>
          <a:prstGeom prst="rect">
            <a:avLst/>
          </a:prstGeom>
          <a:noFill/>
          <a:ln w="9525">
            <a:noFill/>
            <a:miter lim="800000"/>
            <a:headEnd/>
            <a:tailEnd/>
          </a:ln>
        </p:spPr>
        <p:txBody>
          <a:bodyPr wrap="none">
            <a:spAutoFit/>
          </a:bodyPr>
          <a:lstStyle/>
          <a:p>
            <a:r>
              <a:rPr lang="en-GB" dirty="0">
                <a:latin typeface="Times New Roman" pitchFamily="18" charset="0"/>
              </a:rPr>
              <a:t>But we just want</a:t>
            </a:r>
          </a:p>
          <a:p>
            <a:r>
              <a:rPr lang="en-GB" dirty="0">
                <a:latin typeface="Times New Roman" pitchFamily="18" charset="0"/>
              </a:rPr>
              <a:t>seeds, tools and </a:t>
            </a:r>
          </a:p>
          <a:p>
            <a:r>
              <a:rPr lang="en-GB" dirty="0">
                <a:latin typeface="Times New Roman" pitchFamily="18" charset="0"/>
              </a:rPr>
              <a:t>good advice.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Generating content: 10 ways to Write a Draft Post in under an hour</a:t>
            </a:r>
          </a:p>
        </p:txBody>
      </p:sp>
      <p:sp>
        <p:nvSpPr>
          <p:cNvPr id="3" name="Content Placeholder 2"/>
          <p:cNvSpPr>
            <a:spLocks noGrp="1"/>
          </p:cNvSpPr>
          <p:nvPr>
            <p:ph idx="1"/>
          </p:nvPr>
        </p:nvSpPr>
        <p:spPr/>
        <p:txBody>
          <a:bodyPr/>
          <a:lstStyle/>
          <a:p>
            <a:r>
              <a:rPr lang="en-GB" dirty="0"/>
              <a:t>Why? Because you’re busy, and writing fast makes for better posts</a:t>
            </a:r>
          </a:p>
          <a:p>
            <a:r>
              <a:rPr lang="en-GB" dirty="0"/>
              <a:t>You’re already sitting on dozens of potential posts from</a:t>
            </a:r>
          </a:p>
          <a:p>
            <a:pPr lvl="1"/>
            <a:r>
              <a:rPr lang="en-GB" dirty="0"/>
              <a:t>Stuff you’re already doing</a:t>
            </a:r>
          </a:p>
          <a:p>
            <a:pPr lvl="1"/>
            <a:r>
              <a:rPr lang="en-GB" dirty="0"/>
              <a:t>Stuff you’re are already reading (or want to)</a:t>
            </a:r>
          </a:p>
          <a:p>
            <a:pPr lvl="1"/>
            <a:r>
              <a:rPr lang="en-GB" dirty="0"/>
              <a:t>Trips to interesting places</a:t>
            </a:r>
          </a:p>
          <a:p>
            <a:pPr lvl="1"/>
            <a:r>
              <a:rPr lang="en-GB" dirty="0"/>
              <a:t>Having Fun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Stuff you’re already doing</a:t>
            </a:r>
          </a:p>
        </p:txBody>
      </p:sp>
      <p:sp>
        <p:nvSpPr>
          <p:cNvPr id="3" name="Content Placeholder 2"/>
          <p:cNvSpPr>
            <a:spLocks noGrp="1"/>
          </p:cNvSpPr>
          <p:nvPr>
            <p:ph idx="1"/>
          </p:nvPr>
        </p:nvSpPr>
        <p:spPr/>
        <p:txBody>
          <a:bodyPr/>
          <a:lstStyle/>
          <a:p>
            <a:pPr marL="766763" lvl="1" indent="-766763">
              <a:buClr>
                <a:schemeClr val="tx1"/>
              </a:buClr>
              <a:buFont typeface="Wingdings" pitchFamily="2" charset="2"/>
              <a:buChar char="l"/>
            </a:pPr>
            <a:r>
              <a:rPr lang="en-GB" dirty="0" err="1">
                <a:solidFill>
                  <a:srgbClr val="FF0000"/>
                </a:solidFill>
                <a:hlinkClick r:id="rId2"/>
              </a:rPr>
              <a:t>Powerpoints</a:t>
            </a:r>
            <a:r>
              <a:rPr lang="en-GB" dirty="0">
                <a:solidFill>
                  <a:srgbClr val="FF0000"/>
                </a:solidFill>
                <a:hlinkClick r:id="rId2"/>
              </a:rPr>
              <a:t> </a:t>
            </a:r>
            <a:r>
              <a:rPr lang="en-GB" dirty="0"/>
              <a:t>are basically blog posts</a:t>
            </a:r>
          </a:p>
          <a:p>
            <a:pPr marL="766763" lvl="1" indent="-766763">
              <a:buClr>
                <a:schemeClr val="tx1"/>
              </a:buClr>
              <a:buFont typeface="Wingdings" pitchFamily="2" charset="2"/>
              <a:buChar char="l"/>
            </a:pPr>
            <a:r>
              <a:rPr lang="en-GB" dirty="0"/>
              <a:t>Memorable </a:t>
            </a:r>
            <a:r>
              <a:rPr lang="en-GB" dirty="0">
                <a:hlinkClick r:id="rId3"/>
              </a:rPr>
              <a:t>insights and conversations </a:t>
            </a:r>
            <a:r>
              <a:rPr lang="en-GB" dirty="0"/>
              <a:t>(water cooler, arguments) – spy on your shoulder</a:t>
            </a:r>
          </a:p>
          <a:p>
            <a:pPr marL="766763" lvl="1" indent="-766763">
              <a:buClr>
                <a:schemeClr val="tx1"/>
              </a:buClr>
              <a:buFont typeface="Wingdings" pitchFamily="2" charset="2"/>
              <a:buChar char="l"/>
            </a:pPr>
            <a:r>
              <a:rPr lang="en-GB" dirty="0"/>
              <a:t>A way to make meetings endurable (</a:t>
            </a:r>
            <a:r>
              <a:rPr lang="en-GB" dirty="0">
                <a:hlinkClick r:id="rId4"/>
              </a:rPr>
              <a:t>Chatham House </a:t>
            </a:r>
            <a:r>
              <a:rPr lang="en-GB" dirty="0"/>
              <a:t>is your friend)</a:t>
            </a:r>
          </a:p>
          <a:p>
            <a:pPr marL="766763" lvl="1" indent="-766763">
              <a:buClr>
                <a:schemeClr val="tx1"/>
              </a:buClr>
              <a:buFont typeface="Wingdings" pitchFamily="2" charset="2"/>
              <a:buChar char="l"/>
            </a:pPr>
            <a:r>
              <a:rPr lang="en-GB" dirty="0"/>
              <a:t>Put up </a:t>
            </a:r>
            <a:r>
              <a:rPr lang="en-GB" dirty="0">
                <a:hlinkClick r:id="rId5"/>
              </a:rPr>
              <a:t>drafts for comment </a:t>
            </a:r>
            <a:r>
              <a:rPr lang="en-GB" dirty="0"/>
              <a:t>(good promo and improves your paper)</a:t>
            </a:r>
          </a:p>
          <a:p>
            <a:pPr marL="766763" lvl="1" indent="-766763">
              <a:buClr>
                <a:schemeClr val="tx1"/>
              </a:buClr>
              <a:buFont typeface="Wingdings" pitchFamily="2" charset="2"/>
              <a:buChar char="l"/>
            </a:pPr>
            <a:endParaRPr lang="en-GB" dirty="0"/>
          </a:p>
          <a:p>
            <a:pPr marL="766763" lvl="1" indent="-766763">
              <a:buClr>
                <a:schemeClr val="tx1"/>
              </a:buClr>
              <a:buFont typeface="Wingdings" pitchFamily="2" charset="2"/>
              <a:buChar char="l"/>
            </a:pPr>
            <a:endParaRPr lang="en-GB" dirty="0"/>
          </a:p>
          <a:p>
            <a:endParaRPr lang="en-GB" dirty="0"/>
          </a:p>
        </p:txBody>
      </p:sp>
    </p:spTree>
  </p:cSld>
  <p:clrMapOvr>
    <a:masterClrMapping/>
  </p:clrMapOvr>
</p:sld>
</file>

<file path=ppt/theme/theme1.xml><?xml version="1.0" encoding="utf-8"?>
<a:theme xmlns:a="http://schemas.openxmlformats.org/drawingml/2006/main" name="oxwhite">
  <a:themeElements>
    <a:clrScheme name="Custom 1">
      <a:dk1>
        <a:srgbClr val="000000"/>
      </a:dk1>
      <a:lt1>
        <a:srgbClr val="FFFFFF"/>
      </a:lt1>
      <a:dk2>
        <a:srgbClr val="33CC33"/>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B2B2B2"/>
      </a:folHlink>
    </a:clrScheme>
    <a:fontScheme name="oxwhi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xwh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xwhi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xwhi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xwhi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xwhi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xwhi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xwhi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Office\Templates\oxwhite.pot</Template>
  <TotalTime>3045</TotalTime>
  <Words>524</Words>
  <Application>Microsoft Office PowerPoint</Application>
  <PresentationFormat>On-screen Show (4:3)</PresentationFormat>
  <Paragraphs>64</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 Black</vt:lpstr>
      <vt:lpstr>Times New Roman</vt:lpstr>
      <vt:lpstr>Wingdings</vt:lpstr>
      <vt:lpstr>oxwhite</vt:lpstr>
      <vt:lpstr>Better Blogging Duncan Green</vt:lpstr>
      <vt:lpstr>This is me</vt:lpstr>
      <vt:lpstr>What is a blog?</vt:lpstr>
      <vt:lpstr>Why blog? Evidence from World Bank</vt:lpstr>
      <vt:lpstr>Other Benefits</vt:lpstr>
      <vt:lpstr>Style: Do’s and Don’ts</vt:lpstr>
      <vt:lpstr>The curse of devspeak</vt:lpstr>
      <vt:lpstr>Generating content: 10 ways to Write a Draft Post in under an hour</vt:lpstr>
      <vt:lpstr>Stuff you’re already doing</vt:lpstr>
      <vt:lpstr>Stuff you’re are already reading (or want to)</vt:lpstr>
      <vt:lpstr>Trips to interesting places</vt:lpstr>
      <vt:lpstr>Having Fun</vt:lpstr>
      <vt:lpstr>Structure &amp; Decoration</vt:lpstr>
      <vt:lpstr>Enough Talk</vt:lpstr>
    </vt:vector>
  </TitlesOfParts>
  <Company>Oxfam GB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Raworth, Research Team</dc:creator>
  <cp:lastModifiedBy>Duncan Green</cp:lastModifiedBy>
  <cp:revision>114</cp:revision>
  <cp:lastPrinted>2018-02-05T12:56:14Z</cp:lastPrinted>
  <dcterms:created xsi:type="dcterms:W3CDTF">2005-05-20T11:19:18Z</dcterms:created>
  <dcterms:modified xsi:type="dcterms:W3CDTF">2019-10-08T09:07:42Z</dcterms:modified>
</cp:coreProperties>
</file>